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72" r:id="rId11"/>
    <p:sldId id="273" r:id="rId12"/>
    <p:sldId id="264" r:id="rId13"/>
    <p:sldId id="267" r:id="rId14"/>
    <p:sldId id="268" r:id="rId15"/>
    <p:sldId id="269" r:id="rId16"/>
    <p:sldId id="270" r:id="rId17"/>
    <p:sldId id="266" r:id="rId18"/>
  </p:sldIdLst>
  <p:sldSz cx="14630400" cy="8229600"/>
  <p:notesSz cx="8229600" cy="14630400"/>
  <p:embeddedFontLst>
    <p:embeddedFont>
      <p:font typeface="Cabin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Unbounde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36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36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21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4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72493975_Carbon_footprint_research_paper" TargetMode="External"/><Relationship Id="rId3" Type="http://schemas.openxmlformats.org/officeDocument/2006/relationships/hyperlink" Target="https://co2.myclimate.org/en/calculate_emissions?etcc_med=SEA&amp;etcc_par=Google&amp;etcc_cmp=CO2_EN_Indien&amp;etcc_grp=16895136061&amp;etcc_bky=carbon%20footprint%20calculator&amp;etcc_mty=b&amp;etcc_plc=&amp;etcc_ctv=382033706582&amp;etcc_bde=c&amp;etcc_var=EAIaIQobChMI4Om-y9HhiwMVO9QWBR1eTQmgEAAYAyAAEgIkIfD_BwE&amp;gad_source=1&amp;gclid=EAIaIQobChMI4Om-y9HhiwMVO9QWBR1eTQmgEAAYAyAAEgIkIfD_BwE" TargetMode="External"/><Relationship Id="rId7" Type="http://schemas.openxmlformats.org/officeDocument/2006/relationships/hyperlink" Target="https://www.epa.gov/climateleadership/scope-1-and-scope-2-inventory-guidanc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limatiq.io/" TargetMode="External"/><Relationship Id="rId11" Type="http://schemas.openxmlformats.org/officeDocument/2006/relationships/hyperlink" Target="https://www.researchgate.net/publication/355843251_Sustainable_AI_Environmental_Implications_Challenges_and_Opportunities" TargetMode="External"/><Relationship Id="rId5" Type="http://schemas.openxmlformats.org/officeDocument/2006/relationships/hyperlink" Target="https://ourworldindata.org/co2/country/india" TargetMode="External"/><Relationship Id="rId10" Type="http://schemas.openxmlformats.org/officeDocument/2006/relationships/hyperlink" Target="https://www.emerald.com/insight/content/doi/10.1108/mscra-06-2020-0016/full/html" TargetMode="External"/><Relationship Id="rId4" Type="http://schemas.openxmlformats.org/officeDocument/2006/relationships/hyperlink" Target="http://calculato-co2.myclimate.org" TargetMode="External"/><Relationship Id="rId9" Type="http://schemas.openxmlformats.org/officeDocument/2006/relationships/hyperlink" Target="https://www.sciencedirect.com/science/article/abs/pii/S235255091830394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Terrawise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web platform that helps users track, measure, and improve their environmental impact through personalized recommendations and community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9234" y="236685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</a:rPr>
              <a:t>Story Board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51526" y="1193471"/>
            <a:ext cx="30480" cy="5876092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263398" y="1662815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809174" y="1435763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24" y="1487972"/>
            <a:ext cx="304086" cy="3801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09669" y="1214962"/>
            <a:ext cx="2534603" cy="16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Frame 1: Struggle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📍 Scene: Riya scrolling Instagram late at night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💭 Thought: “I want to be more eco-friendly, but it’s all too confusing.”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🗨️ Problem: Overwhelmed by scattered, vague sustainability advice.</a:t>
            </a:r>
          </a:p>
        </p:txBody>
      </p:sp>
      <p:sp>
        <p:nvSpPr>
          <p:cNvPr id="9" name="Text 5"/>
          <p:cNvSpPr/>
          <p:nvPr/>
        </p:nvSpPr>
        <p:spPr>
          <a:xfrm>
            <a:off x="2128803" y="1854863"/>
            <a:ext cx="61489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263398" y="3099542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11" name="Shape 7"/>
          <p:cNvSpPr/>
          <p:nvPr/>
        </p:nvSpPr>
        <p:spPr>
          <a:xfrm>
            <a:off x="809174" y="2872490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4" y="2924699"/>
            <a:ext cx="304086" cy="3801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09669" y="250101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endParaRPr lang="en-US" sz="1950" dirty="0">
              <a:solidFill>
                <a:srgbClr val="CAD6DE"/>
              </a:solidFill>
              <a:latin typeface="Unbounded" pitchFamily="34" charset="0"/>
              <a:ea typeface="Unbounded" pitchFamily="34" charset="-122"/>
              <a:cs typeface="Unbounded" pitchFamily="34" charset="-120"/>
            </a:endParaRP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Frame 2: Discovery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📍 Scene: Sees a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Terrawise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ad on Instagram with a quiz link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💭 Thought: “A personalized sustainability guide? That sounds useful.”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🗨️ Trigger: Signs up and takes the carbon footprint quiz.</a:t>
            </a:r>
            <a:endParaRPr lang="en-US" sz="1950" dirty="0"/>
          </a:p>
        </p:txBody>
      </p:sp>
      <p:sp>
        <p:nvSpPr>
          <p:cNvPr id="15" name="Shape 10"/>
          <p:cNvSpPr/>
          <p:nvPr/>
        </p:nvSpPr>
        <p:spPr>
          <a:xfrm>
            <a:off x="1263398" y="4880836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16" name="Shape 11"/>
          <p:cNvSpPr/>
          <p:nvPr/>
        </p:nvSpPr>
        <p:spPr>
          <a:xfrm>
            <a:off x="809174" y="4653784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24" y="4705993"/>
            <a:ext cx="304086" cy="38016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09668" y="4419061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Frame 3: Insightful Onboarding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📍 Scene: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Terrawise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dashboard showing her carbon score and lifestyle habits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💭 Thought: “Whoa, food and clothing are my biggest impact areas!”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🗨️ Value: Gets a clear breakdown of her environmental impact.</a:t>
            </a:r>
            <a:endParaRPr lang="en-US" sz="1950" dirty="0"/>
          </a:p>
        </p:txBody>
      </p:sp>
      <p:sp>
        <p:nvSpPr>
          <p:cNvPr id="20" name="Shape 14"/>
          <p:cNvSpPr/>
          <p:nvPr/>
        </p:nvSpPr>
        <p:spPr>
          <a:xfrm>
            <a:off x="1263398" y="6317564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21" name="Shape 15"/>
          <p:cNvSpPr/>
          <p:nvPr/>
        </p:nvSpPr>
        <p:spPr>
          <a:xfrm>
            <a:off x="809174" y="6090511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24" y="6142720"/>
            <a:ext cx="304086" cy="38016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909668" y="6118134"/>
            <a:ext cx="296037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Frame 4: Personalized, Context-Aware Tips</a:t>
            </a:r>
          </a:p>
          <a:p>
            <a:pPr>
              <a:lnSpc>
                <a:spcPts val="2450"/>
              </a:lnSpc>
            </a:pP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📍 Scene: Sunday morning. </a:t>
            </a:r>
            <a:r>
              <a:rPr lang="en-GB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Terrawise</a:t>
            </a: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recommends DIY composting</a:t>
            </a:r>
          </a:p>
          <a:p>
            <a:pPr>
              <a:lnSpc>
                <a:spcPts val="2450"/>
              </a:lnSpc>
            </a:pP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💭 Thought: “Perfect timing! I was free and curious about composting anyway.”</a:t>
            </a:r>
          </a:p>
          <a:p>
            <a:pPr>
              <a:lnSpc>
                <a:spcPts val="2450"/>
              </a:lnSpc>
            </a:pP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🗨️ Magic: Context-aware advice that actually fits her schedule and mindset.</a:t>
            </a:r>
            <a:endParaRPr lang="en-US" sz="19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A8F049-EDD9-4A68-A896-F6ADB3E6B18C}"/>
              </a:ext>
            </a:extLst>
          </p:cNvPr>
          <p:cNvSpPr/>
          <p:nvPr/>
        </p:nvSpPr>
        <p:spPr>
          <a:xfrm>
            <a:off x="12763500" y="7641872"/>
            <a:ext cx="1866900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09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9234" y="236685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</a:rPr>
              <a:t>Story Board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51526" y="1193471"/>
            <a:ext cx="30480" cy="5876092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9" name="Text 5"/>
          <p:cNvSpPr/>
          <p:nvPr/>
        </p:nvSpPr>
        <p:spPr>
          <a:xfrm>
            <a:off x="2128803" y="1854863"/>
            <a:ext cx="61489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263398" y="3099542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11" name="Shape 7"/>
          <p:cNvSpPr/>
          <p:nvPr/>
        </p:nvSpPr>
        <p:spPr>
          <a:xfrm>
            <a:off x="809174" y="2872490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24" y="2924699"/>
            <a:ext cx="304086" cy="3801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09669" y="250101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Frame 5: Action + Empowerment</a:t>
            </a:r>
          </a:p>
          <a:p>
            <a:pPr>
              <a:lnSpc>
                <a:spcPts val="2450"/>
              </a:lnSpc>
            </a:pP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📍 Scene: Riya switches to a sustainable brand, shares her change on Instagram</a:t>
            </a:r>
          </a:p>
          <a:p>
            <a:pPr>
              <a:lnSpc>
                <a:spcPts val="2450"/>
              </a:lnSpc>
            </a:pP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💭 Thought: “I’m proud I did this—and my friends are inspired too!”</a:t>
            </a:r>
          </a:p>
          <a:p>
            <a:pPr>
              <a:lnSpc>
                <a:spcPts val="2450"/>
              </a:lnSpc>
            </a:pP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🗨️ </a:t>
            </a:r>
            <a:r>
              <a:rPr lang="en-GB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Behavioral</a:t>
            </a:r>
            <a:r>
              <a:rPr lang="en-GB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shift: Feels confident and socially validated.</a:t>
            </a:r>
            <a:endParaRPr lang="en-US" sz="1950" dirty="0"/>
          </a:p>
        </p:txBody>
      </p:sp>
      <p:sp>
        <p:nvSpPr>
          <p:cNvPr id="15" name="Shape 10"/>
          <p:cNvSpPr/>
          <p:nvPr/>
        </p:nvSpPr>
        <p:spPr>
          <a:xfrm>
            <a:off x="1263398" y="4880836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16" name="Shape 11"/>
          <p:cNvSpPr/>
          <p:nvPr/>
        </p:nvSpPr>
        <p:spPr>
          <a:xfrm>
            <a:off x="809174" y="4653784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4" y="4705993"/>
            <a:ext cx="304086" cy="38016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09668" y="4419061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Frame 6: Loyalty + Impact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📍 Scene: A week later, Riya checks her updated carbon footprint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💭 Thought: “My score improved! These small changes really add up.”</a:t>
            </a:r>
          </a:p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🗨️ Retention: Keeps using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Terrawise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for regular eco-habit suggestions.</a:t>
            </a:r>
            <a:endParaRPr lang="en-US" sz="19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A8F049-EDD9-4A68-A896-F6ADB3E6B18C}"/>
              </a:ext>
            </a:extLst>
          </p:cNvPr>
          <p:cNvSpPr/>
          <p:nvPr/>
        </p:nvSpPr>
        <p:spPr>
          <a:xfrm>
            <a:off x="12763500" y="7641872"/>
            <a:ext cx="1866900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40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6830"/>
            <a:ext cx="4708684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Interface Design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3777734" y="341840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37724" y="3740468"/>
            <a:ext cx="477047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 carbon footprint overview and daily tips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528" y="3509546"/>
            <a:ext cx="232767" cy="2909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22080" y="341840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Transport Map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9022080" y="3740468"/>
            <a:ext cx="477059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Nearby green transport options with carbon savings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612" y="3760291"/>
            <a:ext cx="232767" cy="2909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022080" y="5008602"/>
            <a:ext cx="184856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Scanner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9022080" y="5330666"/>
            <a:ext cx="477059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Ingredient analysis with sustainability ratings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1867" y="5197376"/>
            <a:ext cx="232767" cy="29098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777734" y="5008602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</a:t>
            </a:r>
            <a:endParaRPr lang="en-US" sz="1400" dirty="0"/>
          </a:p>
        </p:txBody>
      </p:sp>
      <p:sp>
        <p:nvSpPr>
          <p:cNvPr id="16" name="Text 8"/>
          <p:cNvSpPr/>
          <p:nvPr/>
        </p:nvSpPr>
        <p:spPr>
          <a:xfrm>
            <a:off x="837724" y="5330666"/>
            <a:ext cx="477047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Challenges, badges, and shared achievements</a:t>
            </a:r>
            <a:endParaRPr lang="en-US" sz="12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1563" y="3025497"/>
            <a:ext cx="2947154" cy="294715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4782" y="4946630"/>
            <a:ext cx="232767" cy="2909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5C9099-CC02-40D2-95FA-D9E25B493D65}"/>
              </a:ext>
            </a:extLst>
          </p:cNvPr>
          <p:cNvSpPr/>
          <p:nvPr/>
        </p:nvSpPr>
        <p:spPr>
          <a:xfrm>
            <a:off x="12946741" y="7702112"/>
            <a:ext cx="1683659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A12E8-6AEB-49AD-BCEA-306D2F35ED38}"/>
              </a:ext>
            </a:extLst>
          </p:cNvPr>
          <p:cNvSpPr/>
          <p:nvPr/>
        </p:nvSpPr>
        <p:spPr>
          <a:xfrm>
            <a:off x="12407463" y="7702112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D5831-81CE-4C4C-86D5-14DE1126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84" y="0"/>
            <a:ext cx="11538857" cy="82267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01AA18-E1FF-4F2A-9C61-D13AE6418EED}"/>
              </a:ext>
            </a:extLst>
          </p:cNvPr>
          <p:cNvSpPr/>
          <p:nvPr/>
        </p:nvSpPr>
        <p:spPr>
          <a:xfrm>
            <a:off x="12946741" y="7639050"/>
            <a:ext cx="1683659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676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01AA18-E1FF-4F2A-9C61-D13AE6418EED}"/>
              </a:ext>
            </a:extLst>
          </p:cNvPr>
          <p:cNvSpPr/>
          <p:nvPr/>
        </p:nvSpPr>
        <p:spPr>
          <a:xfrm>
            <a:off x="12946741" y="7639050"/>
            <a:ext cx="1683659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5A123-9E6B-4571-B325-3EB73D5C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15" y="30044"/>
            <a:ext cx="12679235" cy="819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1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01AA18-E1FF-4F2A-9C61-D13AE6418EED}"/>
              </a:ext>
            </a:extLst>
          </p:cNvPr>
          <p:cNvSpPr/>
          <p:nvPr/>
        </p:nvSpPr>
        <p:spPr>
          <a:xfrm>
            <a:off x="12946741" y="7702112"/>
            <a:ext cx="1683659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8C266-A899-4E12-B3C0-5FF22C0DA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4" y="389114"/>
            <a:ext cx="13424671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115DA-2999-4680-B49F-3C43356D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8" y="867103"/>
            <a:ext cx="13590603" cy="55809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71037-DEFB-40CC-80E1-28EDE9848B1E}"/>
              </a:ext>
            </a:extLst>
          </p:cNvPr>
          <p:cNvSpPr/>
          <p:nvPr/>
        </p:nvSpPr>
        <p:spPr>
          <a:xfrm>
            <a:off x="12107917" y="7702112"/>
            <a:ext cx="2522483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64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76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403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carbon footprint </a:t>
            </a: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calculato-co2.myclimate.org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6925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https://ourworldindata.org/co2/country/india#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3448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https://www.climatiq.io/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99704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https://www.epa.gov/climateleadership/scope-1-and-scope-2-inventory-guidance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64927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https://www.researchgate.net/publication/372493975_Carbon_footprint_research_paper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3014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https://www.sciencedirect.com/science/article/abs/pii/S2352550918303944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537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https://www.emerald.com/insight/content/doi/10.1108/mscra-06-2020-0016/full/html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60594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https://www.researchgate.net/publication/355843251_Sustainable_AI_Environmental_Implications_Challenges_and_Opportunities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8B8DDB-541F-47DC-9069-5D6E4A046B51}"/>
              </a:ext>
            </a:extLst>
          </p:cNvPr>
          <p:cNvSpPr/>
          <p:nvPr/>
        </p:nvSpPr>
        <p:spPr>
          <a:xfrm>
            <a:off x="12407463" y="7702112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11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Problem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784152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app that helps users make more sustainable lifestyle choices by providing personalized, context-aware recommendations and tracking their environmental impact.</a:t>
            </a:r>
            <a:endParaRPr lang="en-US" sz="2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48" y="3010614"/>
            <a:ext cx="2936796" cy="29367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9112" y="6246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Uncertain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74215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Don't know how to reduce their carbon footprint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83" y="3010614"/>
            <a:ext cx="2936796" cy="29367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07048" y="6246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Gaps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75659" y="674215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Lack reliable information on sustainable choices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619" y="3010614"/>
            <a:ext cx="2936915" cy="29369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44983" y="62467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 Tracking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3595" y="6742271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Can't measure their environmental impact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C5DE09-F3A3-4DAC-A332-975EFDB4C959}"/>
              </a:ext>
            </a:extLst>
          </p:cNvPr>
          <p:cNvSpPr/>
          <p:nvPr/>
        </p:nvSpPr>
        <p:spPr>
          <a:xfrm>
            <a:off x="12407463" y="7702112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8205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04016"/>
            <a:ext cx="6297930" cy="239316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837724" y="3202305"/>
            <a:ext cx="42701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Carbon Footprint Tracker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697843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 and visualize users' carbon footprint anytime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94627" y="2245043"/>
            <a:ext cx="6298049" cy="239316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7494627" y="2843332"/>
            <a:ext cx="50836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Personalised lifestyle changes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94627" y="3338870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personalized, context-aware sustainability tips.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798814"/>
            <a:ext cx="6297930" cy="239316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837724" y="5397103"/>
            <a:ext cx="44041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Seamless User Experience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37724" y="5892641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sustainability into users' daily routines.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94627" y="4439841"/>
            <a:ext cx="6298049" cy="239316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7494627" y="50381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Retention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494627" y="5533668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Foster a community through gamification and shared eco-actions.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56891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endParaRPr lang="en-US" sz="2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8D9BC-4F7C-42AC-8E42-EB03125FB717}"/>
              </a:ext>
            </a:extLst>
          </p:cNvPr>
          <p:cNvSpPr/>
          <p:nvPr/>
        </p:nvSpPr>
        <p:spPr>
          <a:xfrm>
            <a:off x="12407463" y="7702112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5604"/>
            <a:ext cx="472975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Literature Review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1971794"/>
            <a:ext cx="4190643" cy="2673429"/>
          </a:xfrm>
          <a:prstGeom prst="roundRect">
            <a:avLst>
              <a:gd name="adj" fmla="val 1074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29176" y="2163247"/>
            <a:ext cx="359009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Sustainability app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029176" y="2616041"/>
            <a:ext cx="38077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Focuses on organisation sustainability and planning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29176" y="3343394"/>
            <a:ext cx="38077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Gap identification -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29176" y="3841313"/>
            <a:ext cx="38077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focus on individuals, works only on large scale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5219819" y="1971794"/>
            <a:ext cx="4190643" cy="2673429"/>
          </a:xfrm>
          <a:prstGeom prst="roundRect">
            <a:avLst>
              <a:gd name="adj" fmla="val 1074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5411272" y="2163247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Yindii app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411272" y="2616041"/>
            <a:ext cx="38077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Focuses on lifestyle changes via food sustainability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411272" y="3343394"/>
            <a:ext cx="38077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Gap identification -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411272" y="3841313"/>
            <a:ext cx="38077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only on one aspect of sustainability, does not account other factors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9601914" y="1971794"/>
            <a:ext cx="4190643" cy="2673429"/>
          </a:xfrm>
          <a:prstGeom prst="roundRect">
            <a:avLst>
              <a:gd name="adj" fmla="val 1074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9793367" y="2163247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TerraScore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793367" y="2616041"/>
            <a:ext cx="38077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Tracks progress based on sustainable actions, closely based on a similar idea as Terrawise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793367" y="3343394"/>
            <a:ext cx="38077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Gap identification-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793367" y="3841313"/>
            <a:ext cx="38077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good user experience and no recommendation system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837724" y="4836676"/>
            <a:ext cx="4190643" cy="2367201"/>
          </a:xfrm>
          <a:prstGeom prst="roundRect">
            <a:avLst>
              <a:gd name="adj" fmla="val 1213"/>
            </a:avLst>
          </a:prstGeom>
          <a:solidFill>
            <a:srgbClr val="304755"/>
          </a:solidFill>
          <a:ln/>
        </p:spPr>
      </p:sp>
      <p:sp>
        <p:nvSpPr>
          <p:cNvPr id="19" name="Text 17"/>
          <p:cNvSpPr/>
          <p:nvPr/>
        </p:nvSpPr>
        <p:spPr>
          <a:xfrm>
            <a:off x="1029176" y="502812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Klima app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29176" y="5480923"/>
            <a:ext cx="380773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Calculates carbon footprint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1029176" y="5902047"/>
            <a:ext cx="38077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Gap identification -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029176" y="6399967"/>
            <a:ext cx="38077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shows stats, does not provide actionable measures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5219819" y="4836676"/>
            <a:ext cx="4190643" cy="2367201"/>
          </a:xfrm>
          <a:prstGeom prst="roundRect">
            <a:avLst>
              <a:gd name="adj" fmla="val 1213"/>
            </a:avLst>
          </a:prstGeom>
          <a:solidFill>
            <a:srgbClr val="304755"/>
          </a:solidFill>
          <a:ln/>
        </p:spPr>
      </p:sp>
      <p:sp>
        <p:nvSpPr>
          <p:cNvPr id="24" name="Text 22"/>
          <p:cNvSpPr/>
          <p:nvPr/>
        </p:nvSpPr>
        <p:spPr>
          <a:xfrm>
            <a:off x="5411272" y="502812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Ecofy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5411272" y="5480923"/>
            <a:ext cx="380773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Focuses on lifestyle tracking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5411272" y="5902047"/>
            <a:ext cx="38077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Gap identification -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5411272" y="6399967"/>
            <a:ext cx="38077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recommendation system or actionable insights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9601914" y="4836676"/>
            <a:ext cx="4190643" cy="2367201"/>
          </a:xfrm>
          <a:prstGeom prst="roundRect">
            <a:avLst>
              <a:gd name="adj" fmla="val 1213"/>
            </a:avLst>
          </a:prstGeom>
          <a:solidFill>
            <a:srgbClr val="304755"/>
          </a:solidFill>
          <a:ln/>
        </p:spPr>
      </p:sp>
      <p:sp>
        <p:nvSpPr>
          <p:cNvPr id="29" name="Text 27"/>
          <p:cNvSpPr/>
          <p:nvPr/>
        </p:nvSpPr>
        <p:spPr>
          <a:xfrm>
            <a:off x="9793367" y="502812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Earth Hero</a:t>
            </a:r>
            <a:endParaRPr lang="en-US" sz="2100" dirty="0"/>
          </a:p>
        </p:txBody>
      </p:sp>
      <p:sp>
        <p:nvSpPr>
          <p:cNvPr id="30" name="Text 28"/>
          <p:cNvSpPr/>
          <p:nvPr/>
        </p:nvSpPr>
        <p:spPr>
          <a:xfrm>
            <a:off x="9793367" y="5480923"/>
            <a:ext cx="380773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Tracks progress based on sustainable actions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9793367" y="5902047"/>
            <a:ext cx="38077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Gap identification -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9793367" y="6399967"/>
            <a:ext cx="38077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good user experience and no recommendation system</a:t>
            </a:r>
            <a:endParaRPr lang="en-US" sz="15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370436-2EFD-4436-B4BB-A81281E2F939}"/>
              </a:ext>
            </a:extLst>
          </p:cNvPr>
          <p:cNvSpPr/>
          <p:nvPr/>
        </p:nvSpPr>
        <p:spPr>
          <a:xfrm>
            <a:off x="12407463" y="7686346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30687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Features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324124" y="1929765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373" y="1981974"/>
            <a:ext cx="304086" cy="3801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24211" y="1929765"/>
            <a:ext cx="429684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Carbon Footprint Calculator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024211" y="2375773"/>
            <a:ext cx="676846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Tracks food, electricity, shopping, and transport emissions using Climatiq API.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324124" y="3522583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373" y="3574792"/>
            <a:ext cx="304086" cy="3801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24211" y="3522583"/>
            <a:ext cx="408991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Green Transport Navigator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024211" y="3968591"/>
            <a:ext cx="676846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Identifies nearby public transport using OpenStreetMap API with proximity alerts.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324124" y="5115401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373" y="5167610"/>
            <a:ext cx="304086" cy="3801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24211" y="5115401"/>
            <a:ext cx="388977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 system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024211" y="5561409"/>
            <a:ext cx="676846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Gives personalised recommendations and actionable insights for lifestyle changes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324124" y="6708219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3" y="6760428"/>
            <a:ext cx="304086" cy="38016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24211" y="6708219"/>
            <a:ext cx="319849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Gamification System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7024211" y="7154227"/>
            <a:ext cx="676846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Rewards sustainable choices with badges and community challenges.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0DAA71-DF7E-457F-88E4-2F9EE515B16E}"/>
              </a:ext>
            </a:extLst>
          </p:cNvPr>
          <p:cNvSpPr/>
          <p:nvPr/>
        </p:nvSpPr>
        <p:spPr>
          <a:xfrm>
            <a:off x="12407463" y="7670580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907494"/>
            <a:ext cx="12950428" cy="53516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618089"/>
            <a:ext cx="89995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                       Mind Mapping 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294FC-A847-41F1-A9D7-76917785B05B}"/>
              </a:ext>
            </a:extLst>
          </p:cNvPr>
          <p:cNvSpPr/>
          <p:nvPr/>
        </p:nvSpPr>
        <p:spPr>
          <a:xfrm>
            <a:off x="12407463" y="7702112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6781"/>
            <a:ext cx="210312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68" y="965240"/>
            <a:ext cx="6925866" cy="53423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04677" y="916781"/>
            <a:ext cx="210312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6873002"/>
            <a:ext cx="9345930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                       Empathy Mapping </a:t>
            </a:r>
            <a:endParaRPr lang="en-US" sz="39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FD181-AA6F-47AF-9D5F-A6DB4541BC68}"/>
              </a:ext>
            </a:extLst>
          </p:cNvPr>
          <p:cNvSpPr/>
          <p:nvPr/>
        </p:nvSpPr>
        <p:spPr>
          <a:xfrm>
            <a:off x="12407463" y="7702112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6781"/>
            <a:ext cx="210312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4" name="Text 1"/>
          <p:cNvSpPr/>
          <p:nvPr/>
        </p:nvSpPr>
        <p:spPr>
          <a:xfrm>
            <a:off x="11704677" y="916781"/>
            <a:ext cx="210312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6873002"/>
            <a:ext cx="9345930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                       Journey Mapping </a:t>
            </a:r>
            <a:endParaRPr lang="en-US" sz="39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FD181-AA6F-47AF-9D5F-A6DB4541BC68}"/>
              </a:ext>
            </a:extLst>
          </p:cNvPr>
          <p:cNvSpPr/>
          <p:nvPr/>
        </p:nvSpPr>
        <p:spPr>
          <a:xfrm>
            <a:off x="12407463" y="7702112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4551E-34DB-4F7B-A1B4-06DBF0FD81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98302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Journey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566416" y="1655088"/>
            <a:ext cx="30480" cy="5876092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778288" y="2124432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1897380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314" y="1949589"/>
            <a:ext cx="304086" cy="3801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43693" y="1870472"/>
            <a:ext cx="279344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Download &amp; Setup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643693" y="2316480"/>
            <a:ext cx="61489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Alex creates a profile and completes the initial footprint assessment.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778288" y="3561159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11" name="Shape 7"/>
          <p:cNvSpPr/>
          <p:nvPr/>
        </p:nvSpPr>
        <p:spPr>
          <a:xfrm>
            <a:off x="6324064" y="3334107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314" y="3386316"/>
            <a:ext cx="304086" cy="3801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43693" y="330719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Daily Tracking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643693" y="3753207"/>
            <a:ext cx="6148983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Monitors carbon emissions from transportation, food, and energy use.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6778288" y="5342453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16" name="Shape 11"/>
          <p:cNvSpPr/>
          <p:nvPr/>
        </p:nvSpPr>
        <p:spPr>
          <a:xfrm>
            <a:off x="6324064" y="5115401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314" y="5167610"/>
            <a:ext cx="304086" cy="38016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3693" y="508849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Shopping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7643693" y="5534501"/>
            <a:ext cx="61489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Scans products to identify eco-friendly alternatives.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6778288" y="6779181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21" name="Shape 15"/>
          <p:cNvSpPr/>
          <p:nvPr/>
        </p:nvSpPr>
        <p:spPr>
          <a:xfrm>
            <a:off x="6324064" y="6552128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14" y="6604337"/>
            <a:ext cx="304086" cy="38016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43693" y="6525220"/>
            <a:ext cx="296037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Measurable Impact</a:t>
            </a:r>
            <a:endParaRPr lang="en-US" sz="1950" dirty="0"/>
          </a:p>
        </p:txBody>
      </p:sp>
      <p:sp>
        <p:nvSpPr>
          <p:cNvPr id="24" name="Text 17"/>
          <p:cNvSpPr/>
          <p:nvPr/>
        </p:nvSpPr>
        <p:spPr>
          <a:xfrm>
            <a:off x="7643693" y="6971228"/>
            <a:ext cx="61489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Sees tangible reduction in carbon footprint over time.</a:t>
            </a:r>
            <a:endParaRPr lang="en-US" sz="16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E508FB-780D-4279-8981-C9912BB9FABF}"/>
              </a:ext>
            </a:extLst>
          </p:cNvPr>
          <p:cNvSpPr/>
          <p:nvPr/>
        </p:nvSpPr>
        <p:spPr>
          <a:xfrm>
            <a:off x="12407463" y="7702112"/>
            <a:ext cx="2222938" cy="587728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83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807</Words>
  <Application>Microsoft Office PowerPoint</Application>
  <PresentationFormat>Custom</PresentationFormat>
  <Paragraphs>123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Cabin</vt:lpstr>
      <vt:lpstr>Unbounded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Vrushti Kulkarni</cp:lastModifiedBy>
  <cp:revision>3</cp:revision>
  <dcterms:created xsi:type="dcterms:W3CDTF">2025-04-24T08:35:51Z</dcterms:created>
  <dcterms:modified xsi:type="dcterms:W3CDTF">2025-04-24T08:51:15Z</dcterms:modified>
</cp:coreProperties>
</file>